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8120063" cy="10826750" type="B4ISO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横浜市南センター 久保" initials="横浜市南センター" lastIdx="1" clrIdx="0">
    <p:extLst>
      <p:ext uri="{19B8F6BF-5375-455C-9EA6-DF929625EA0E}">
        <p15:presenceInfo xmlns:p15="http://schemas.microsoft.com/office/powerpoint/2012/main" userId="a1512ce67b7fdd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99CCFF"/>
    <a:srgbClr val="FF0066"/>
    <a:srgbClr val="FFFFFF"/>
    <a:srgbClr val="660033"/>
    <a:srgbClr val="009900"/>
    <a:srgbClr val="99FF66"/>
    <a:srgbClr val="E57645"/>
    <a:srgbClr val="175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80" d="100"/>
          <a:sy n="80" d="100"/>
        </p:scale>
        <p:origin x="1272" y="-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005" y="1771879"/>
            <a:ext cx="6902054" cy="3769313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008" y="5686551"/>
            <a:ext cx="6090047" cy="261395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6ED8-B8D9-4C4F-847E-A991DF31C899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AAF9-7F58-4F28-8E07-67FE6DEFA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79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6ED8-B8D9-4C4F-847E-A991DF31C899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AAF9-7F58-4F28-8E07-67FE6DEFA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25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0920" y="576424"/>
            <a:ext cx="1750889" cy="917517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255" y="576424"/>
            <a:ext cx="5151165" cy="917517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6ED8-B8D9-4C4F-847E-A991DF31C899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AAF9-7F58-4F28-8E07-67FE6DEFA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95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6ED8-B8D9-4C4F-847E-A991DF31C899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AAF9-7F58-4F28-8E07-67FE6DEFA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75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26" y="2699172"/>
            <a:ext cx="7003554" cy="4503626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026" y="7245404"/>
            <a:ext cx="7003554" cy="2368351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/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6ED8-B8D9-4C4F-847E-A991DF31C899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AAF9-7F58-4F28-8E07-67FE6DEFA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4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254" y="2882121"/>
            <a:ext cx="3451027" cy="68694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0782" y="2882121"/>
            <a:ext cx="3451027" cy="68694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6ED8-B8D9-4C4F-847E-A991DF31C899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AAF9-7F58-4F28-8E07-67FE6DEFA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28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576427"/>
            <a:ext cx="7003554" cy="209267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313" y="2654058"/>
            <a:ext cx="3435167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313" y="3954771"/>
            <a:ext cx="3435167" cy="5816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0783" y="2654058"/>
            <a:ext cx="3452084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0783" y="3954771"/>
            <a:ext cx="3452084" cy="5816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6ED8-B8D9-4C4F-847E-A991DF31C899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AAF9-7F58-4F28-8E07-67FE6DEFA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42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6ED8-B8D9-4C4F-847E-A991DF31C899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AAF9-7F58-4F28-8E07-67FE6DEFA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65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6ED8-B8D9-4C4F-847E-A991DF31C899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AAF9-7F58-4F28-8E07-67FE6DEFA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74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084" y="1558854"/>
            <a:ext cx="4110782" cy="7694010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6ED8-B8D9-4C4F-847E-A991DF31C899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AAF9-7F58-4F28-8E07-67FE6DEFA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75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2084" y="1558854"/>
            <a:ext cx="4110782" cy="7694010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6ED8-B8D9-4C4F-847E-A991DF31C899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AAF9-7F58-4F28-8E07-67FE6DEFA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74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255" y="576427"/>
            <a:ext cx="7003554" cy="209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255" y="2882121"/>
            <a:ext cx="7003554" cy="686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254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66ED8-B8D9-4C4F-847E-A991DF31C899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771" y="10034796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4795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AAAF9-7F58-4F28-8E07-67FE6DEFA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20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11987" rtl="0" eaLnBrk="1" latinLnBrk="0" hangingPunct="1">
        <a:lnSpc>
          <a:spcPct val="90000"/>
        </a:lnSpc>
        <a:spcBef>
          <a:spcPct val="0"/>
        </a:spcBef>
        <a:buNone/>
        <a:defRPr kumimoji="1"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997" indent="-202997" algn="l" defTabSz="811987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3DECF55-9939-3F14-F2ED-4072C5C41FFA}"/>
              </a:ext>
            </a:extLst>
          </p:cNvPr>
          <p:cNvSpPr txBox="1"/>
          <p:nvPr/>
        </p:nvSpPr>
        <p:spPr>
          <a:xfrm>
            <a:off x="-21632" y="1482967"/>
            <a:ext cx="1456318" cy="13388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900" b="0" i="0" dirty="0">
                <a:solidFill>
                  <a:srgbClr val="000000"/>
                </a:solidFill>
                <a:effectLst/>
                <a:latin typeface="游ゴシック体"/>
              </a:rPr>
              <a:t>口さけ女はいなかった。恐怖の大王は来なかった。噂はぜんぶデマだった。一方で大災害が町を破壊し、疫病が流行し、今も戦争が起き続けている。何でもいいから何かを信じないと、今日をやり過ごすことが出来ないよ。</a:t>
            </a:r>
            <a:endParaRPr lang="ja-JP" altLang="en-US" sz="900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9DA1BF7D-6F1D-88CC-C58B-27C0B68B8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17" y="4947936"/>
            <a:ext cx="649156" cy="1664325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2F3A97-A613-4040-9B03-7EDFBDE41DAD}"/>
              </a:ext>
            </a:extLst>
          </p:cNvPr>
          <p:cNvSpPr txBox="1"/>
          <p:nvPr/>
        </p:nvSpPr>
        <p:spPr>
          <a:xfrm>
            <a:off x="2368031" y="25891"/>
            <a:ext cx="338400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5</a:t>
            </a:r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月の新着図書</a:t>
            </a:r>
            <a:endParaRPr kumimoji="1" lang="en-US" altLang="ja-JP" sz="2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D066FD-BD7B-4A9F-48E1-89F315D40C4E}"/>
              </a:ext>
            </a:extLst>
          </p:cNvPr>
          <p:cNvSpPr txBox="1"/>
          <p:nvPr/>
        </p:nvSpPr>
        <p:spPr>
          <a:xfrm>
            <a:off x="6810928" y="-85392"/>
            <a:ext cx="1667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u="sng" dirty="0">
                <a:uFill>
                  <a:solidFill>
                    <a:srgbClr val="FF0066"/>
                  </a:solidFill>
                </a:uFill>
              </a:rPr>
              <a:t>5/1</a:t>
            </a:r>
            <a:r>
              <a:rPr kumimoji="1" lang="ja-JP" altLang="en-US" sz="1200" u="sng" dirty="0">
                <a:uFill>
                  <a:solidFill>
                    <a:srgbClr val="FF0066"/>
                  </a:solidFill>
                </a:uFill>
              </a:rPr>
              <a:t>～</a:t>
            </a:r>
            <a:r>
              <a:rPr kumimoji="1" lang="ja-JP" altLang="en-US" sz="1600" u="sng" dirty="0">
                <a:uFill>
                  <a:solidFill>
                    <a:srgbClr val="FF0066"/>
                  </a:solidFill>
                </a:uFill>
              </a:rPr>
              <a:t>貸出し</a:t>
            </a:r>
          </a:p>
        </p:txBody>
      </p:sp>
      <p:sp>
        <p:nvSpPr>
          <p:cNvPr id="21" name="矢印: 右 20">
            <a:extLst>
              <a:ext uri="{FF2B5EF4-FFF2-40B4-BE49-F238E27FC236}">
                <a16:creationId xmlns:a16="http://schemas.microsoft.com/office/drawing/2014/main" id="{80D2C7F3-8602-B66E-6CCF-1B0A54C29075}"/>
              </a:ext>
            </a:extLst>
          </p:cNvPr>
          <p:cNvSpPr/>
          <p:nvPr/>
        </p:nvSpPr>
        <p:spPr>
          <a:xfrm rot="10800000">
            <a:off x="4247009" y="1476766"/>
            <a:ext cx="196609" cy="212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CEDE3BFB-33E6-20B7-A9A7-CCD9485964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90142"/>
              </p:ext>
            </p:extLst>
          </p:nvPr>
        </p:nvGraphicFramePr>
        <p:xfrm>
          <a:off x="1435191" y="706562"/>
          <a:ext cx="6638055" cy="9829452"/>
        </p:xfrm>
        <a:graphic>
          <a:graphicData uri="http://schemas.openxmlformats.org/drawingml/2006/table">
            <a:tbl>
              <a:tblPr/>
              <a:tblGrid>
                <a:gridCol w="5165650">
                  <a:extLst>
                    <a:ext uri="{9D8B030D-6E8A-4147-A177-3AD203B41FA5}">
                      <a16:colId xmlns:a16="http://schemas.microsoft.com/office/drawing/2014/main" val="1064128081"/>
                    </a:ext>
                  </a:extLst>
                </a:gridCol>
                <a:gridCol w="1472405">
                  <a:extLst>
                    <a:ext uri="{9D8B030D-6E8A-4147-A177-3AD203B41FA5}">
                      <a16:colId xmlns:a16="http://schemas.microsoft.com/office/drawing/2014/main" val="2743524667"/>
                    </a:ext>
                  </a:extLst>
                </a:gridCol>
              </a:tblGrid>
              <a:tr h="5756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成瀬は天下を取りに行く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宮島未奈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424482"/>
                  </a:ext>
                </a:extLst>
              </a:tr>
              <a:tr h="5751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有罪、と</a:t>
                      </a:r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AI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は告げた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中山七里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250047"/>
                  </a:ext>
                </a:extLst>
              </a:tr>
              <a:tr h="56104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方舟を燃やす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角田光代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515707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こちらあみ子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今村夏子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365086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貴様いつまで女子でいるつもりだ問題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ジェーン・スー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168944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あんちゃん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山本周五郎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96713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そして誰もいなくなった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アガサ・クリスティー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224406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英語で読むオリエント急行殺人事件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(IBC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対訳ライブラリー）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アガサ・クリスティー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610753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マイメロディのマイメロセラピー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tokyofm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27415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９０歳まで歩ける骨盤がすべてを解決する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鈴木勇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001080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marL="0" marR="0" lvl="0" indent="0" algn="l" defTabSz="81198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るるぶ北海道’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25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4991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Seria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ではじめるかんたん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DIY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5979186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スラムダンク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井上雄彦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160187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いつまで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Q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州男児やっとーと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?</a:t>
                      </a:r>
                    </a:p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~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九州脱出女の恨み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&amp;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嘆き節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~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一之上陽美子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305484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ワンピース巻九十八忠臣錦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尾田栄一郎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903120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毎日かあさん　出戻り編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西原理恵子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309152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ロールパンナとカレーパンマン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やなせたかし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277672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ロールパンナのひみつ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やなせたかし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521785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メロンパンナのはなばたけ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やなせたかし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384468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おほしさま　かいて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!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エリック・カール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141853"/>
                  </a:ext>
                </a:extLst>
              </a:tr>
              <a:tr h="37420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スーホの白い馬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大塚勇三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333418"/>
                  </a:ext>
                </a:extLst>
              </a:tr>
              <a:tr h="37420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ぼくとベルさん　友だちは発明王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フィリップ・ロイ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823938"/>
                  </a:ext>
                </a:extLst>
              </a:tr>
            </a:tbl>
          </a:graphicData>
        </a:graphic>
      </p:graphicFrame>
      <p:sp>
        <p:nvSpPr>
          <p:cNvPr id="43" name="矢印: 右 42">
            <a:extLst>
              <a:ext uri="{FF2B5EF4-FFF2-40B4-BE49-F238E27FC236}">
                <a16:creationId xmlns:a16="http://schemas.microsoft.com/office/drawing/2014/main" id="{169FEAAE-AACE-4548-B26C-8F0909C149A9}"/>
              </a:ext>
            </a:extLst>
          </p:cNvPr>
          <p:cNvSpPr/>
          <p:nvPr/>
        </p:nvSpPr>
        <p:spPr>
          <a:xfrm rot="10800000">
            <a:off x="3924441" y="3423985"/>
            <a:ext cx="196609" cy="212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DCE4B8D-3FF7-E150-1188-588D90540B97}"/>
              </a:ext>
            </a:extLst>
          </p:cNvPr>
          <p:cNvSpPr txBox="1"/>
          <p:nvPr/>
        </p:nvSpPr>
        <p:spPr>
          <a:xfrm>
            <a:off x="477215" y="9097558"/>
            <a:ext cx="77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こども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E0E188C-339C-C844-E4D4-30AB41A88687}"/>
              </a:ext>
            </a:extLst>
          </p:cNvPr>
          <p:cNvSpPr txBox="1"/>
          <p:nvPr/>
        </p:nvSpPr>
        <p:spPr>
          <a:xfrm>
            <a:off x="-814326" y="7739271"/>
            <a:ext cx="712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手芸</a:t>
            </a:r>
          </a:p>
        </p:txBody>
      </p:sp>
      <p:sp>
        <p:nvSpPr>
          <p:cNvPr id="5" name="左中かっこ 4">
            <a:extLst>
              <a:ext uri="{FF2B5EF4-FFF2-40B4-BE49-F238E27FC236}">
                <a16:creationId xmlns:a16="http://schemas.microsoft.com/office/drawing/2014/main" id="{B8F535FD-F589-72F4-076F-50D72A0FE662}"/>
              </a:ext>
            </a:extLst>
          </p:cNvPr>
          <p:cNvSpPr/>
          <p:nvPr/>
        </p:nvSpPr>
        <p:spPr>
          <a:xfrm>
            <a:off x="-634280" y="1171888"/>
            <a:ext cx="173325" cy="8225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左中かっこ 5">
            <a:extLst>
              <a:ext uri="{FF2B5EF4-FFF2-40B4-BE49-F238E27FC236}">
                <a16:creationId xmlns:a16="http://schemas.microsoft.com/office/drawing/2014/main" id="{D9F17E2B-36C0-F93E-01AA-1D38E9541B29}"/>
              </a:ext>
            </a:extLst>
          </p:cNvPr>
          <p:cNvSpPr/>
          <p:nvPr/>
        </p:nvSpPr>
        <p:spPr>
          <a:xfrm>
            <a:off x="1138463" y="8081581"/>
            <a:ext cx="246544" cy="238513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2516C7D-A251-47A2-1168-F802BC28E318}"/>
              </a:ext>
            </a:extLst>
          </p:cNvPr>
          <p:cNvSpPr txBox="1"/>
          <p:nvPr/>
        </p:nvSpPr>
        <p:spPr>
          <a:xfrm>
            <a:off x="486498" y="6960613"/>
            <a:ext cx="829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まんが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55C1543-A692-8CD9-D456-7735A1F7212C}"/>
              </a:ext>
            </a:extLst>
          </p:cNvPr>
          <p:cNvSpPr txBox="1"/>
          <p:nvPr/>
        </p:nvSpPr>
        <p:spPr>
          <a:xfrm>
            <a:off x="-990679" y="7228294"/>
            <a:ext cx="712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健康</a:t>
            </a:r>
          </a:p>
        </p:txBody>
      </p:sp>
      <p:sp>
        <p:nvSpPr>
          <p:cNvPr id="23" name="左中かっこ 22">
            <a:extLst>
              <a:ext uri="{FF2B5EF4-FFF2-40B4-BE49-F238E27FC236}">
                <a16:creationId xmlns:a16="http://schemas.microsoft.com/office/drawing/2014/main" id="{412F3A8D-681B-8D5D-674C-EF95864D9BE1}"/>
              </a:ext>
            </a:extLst>
          </p:cNvPr>
          <p:cNvSpPr/>
          <p:nvPr/>
        </p:nvSpPr>
        <p:spPr>
          <a:xfrm>
            <a:off x="1170298" y="6298890"/>
            <a:ext cx="216000" cy="172184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D8FD0EB-6920-3D8F-3A91-AF99869A3E73}"/>
              </a:ext>
            </a:extLst>
          </p:cNvPr>
          <p:cNvSpPr txBox="1"/>
          <p:nvPr/>
        </p:nvSpPr>
        <p:spPr>
          <a:xfrm>
            <a:off x="2314252" y="-8449"/>
            <a:ext cx="1667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uFill>
                  <a:solidFill>
                    <a:srgbClr val="FF0066"/>
                  </a:solidFill>
                </a:uFill>
              </a:rPr>
              <a:t>2024</a:t>
            </a:r>
            <a:endParaRPr kumimoji="1" lang="ja-JP" altLang="en-US" sz="1050" dirty="0">
              <a:uFill>
                <a:solidFill>
                  <a:srgbClr val="FF0066"/>
                </a:solidFill>
              </a:u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70B6811-F87A-504D-D588-78535910665C}"/>
              </a:ext>
            </a:extLst>
          </p:cNvPr>
          <p:cNvSpPr txBox="1"/>
          <p:nvPr/>
        </p:nvSpPr>
        <p:spPr>
          <a:xfrm>
            <a:off x="-101528" y="64466"/>
            <a:ext cx="2542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2024</a:t>
            </a:r>
            <a:r>
              <a:rPr kumimoji="1" lang="ja-JP" altLang="en-US" sz="2800" dirty="0">
                <a:highlight>
                  <a:srgbClr val="99CCFF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本屋大賞</a:t>
            </a:r>
            <a:endParaRPr kumimoji="1" lang="en-US" altLang="ja-JP" sz="1100" dirty="0">
              <a:highlight>
                <a:srgbClr val="99CCFF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矢印: 右 19">
            <a:extLst>
              <a:ext uri="{FF2B5EF4-FFF2-40B4-BE49-F238E27FC236}">
                <a16:creationId xmlns:a16="http://schemas.microsoft.com/office/drawing/2014/main" id="{635E2CF1-0F7E-5AB0-7F84-EB00F2CA3610}"/>
              </a:ext>
            </a:extLst>
          </p:cNvPr>
          <p:cNvSpPr/>
          <p:nvPr/>
        </p:nvSpPr>
        <p:spPr>
          <a:xfrm>
            <a:off x="1250951" y="2145550"/>
            <a:ext cx="196609" cy="212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矢印: 右 30">
            <a:extLst>
              <a:ext uri="{FF2B5EF4-FFF2-40B4-BE49-F238E27FC236}">
                <a16:creationId xmlns:a16="http://schemas.microsoft.com/office/drawing/2014/main" id="{F28A7FFD-FB6D-86BD-6EE4-7AE6B21EE912}"/>
              </a:ext>
            </a:extLst>
          </p:cNvPr>
          <p:cNvSpPr/>
          <p:nvPr/>
        </p:nvSpPr>
        <p:spPr>
          <a:xfrm>
            <a:off x="1271256" y="5104650"/>
            <a:ext cx="196609" cy="212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左中かっこ 41">
            <a:extLst>
              <a:ext uri="{FF2B5EF4-FFF2-40B4-BE49-F238E27FC236}">
                <a16:creationId xmlns:a16="http://schemas.microsoft.com/office/drawing/2014/main" id="{A86DD7B1-55FE-D64E-2DA3-DB7072F4BC22}"/>
              </a:ext>
            </a:extLst>
          </p:cNvPr>
          <p:cNvSpPr/>
          <p:nvPr/>
        </p:nvSpPr>
        <p:spPr>
          <a:xfrm>
            <a:off x="-330086" y="7013442"/>
            <a:ext cx="197896" cy="5841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矢印: 右 47">
            <a:extLst>
              <a:ext uri="{FF2B5EF4-FFF2-40B4-BE49-F238E27FC236}">
                <a16:creationId xmlns:a16="http://schemas.microsoft.com/office/drawing/2014/main" id="{5A4467E9-8BED-7938-049F-4813D6EAAD5F}"/>
              </a:ext>
            </a:extLst>
          </p:cNvPr>
          <p:cNvSpPr/>
          <p:nvPr/>
        </p:nvSpPr>
        <p:spPr>
          <a:xfrm rot="796830">
            <a:off x="1293887" y="600183"/>
            <a:ext cx="196609" cy="212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1EBC86E-065E-321B-4839-35797AF2121B}"/>
              </a:ext>
            </a:extLst>
          </p:cNvPr>
          <p:cNvSpPr txBox="1"/>
          <p:nvPr/>
        </p:nvSpPr>
        <p:spPr>
          <a:xfrm>
            <a:off x="-12885" y="516893"/>
            <a:ext cx="2341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0" i="0" dirty="0">
                <a:solidFill>
                  <a:srgbClr val="000000"/>
                </a:solidFill>
                <a:effectLst/>
                <a:latin typeface="游ゴシック体"/>
              </a:rPr>
              <a:t>「静岡書店大賞」</a:t>
            </a:r>
            <a:endParaRPr lang="en-US" altLang="ja-JP" sz="1200" b="0" i="0" dirty="0">
              <a:solidFill>
                <a:srgbClr val="000000"/>
              </a:solidFill>
              <a:effectLst/>
              <a:latin typeface="游ゴシック体"/>
            </a:endParaRPr>
          </a:p>
          <a:p>
            <a:r>
              <a:rPr lang="ja-JP" altLang="en-US" sz="1200" b="0" i="0" dirty="0">
                <a:solidFill>
                  <a:srgbClr val="000000"/>
                </a:solidFill>
                <a:effectLst/>
                <a:latin typeface="游ゴシック体"/>
              </a:rPr>
              <a:t>小説部門大賞</a:t>
            </a:r>
            <a:endParaRPr lang="en-US" altLang="ja-JP" sz="1200" b="0" i="0" dirty="0">
              <a:solidFill>
                <a:srgbClr val="000000"/>
              </a:solidFill>
              <a:effectLst/>
              <a:latin typeface="游ゴシック体"/>
            </a:endParaRPr>
          </a:p>
          <a:p>
            <a:r>
              <a:rPr lang="ja-JP" altLang="en-US" sz="1200" b="0" i="0" dirty="0">
                <a:solidFill>
                  <a:srgbClr val="000000"/>
                </a:solidFill>
                <a:effectLst/>
                <a:latin typeface="游ゴシック体"/>
              </a:rPr>
              <a:t>「坪田譲治文学賞」</a:t>
            </a:r>
            <a:endParaRPr lang="en-US" altLang="ja-JP" sz="1200" b="0" i="0" dirty="0">
              <a:solidFill>
                <a:srgbClr val="000000"/>
              </a:solidFill>
              <a:effectLst/>
              <a:latin typeface="游ゴシック体"/>
            </a:endParaRPr>
          </a:p>
          <a:p>
            <a:r>
              <a:rPr lang="ja-JP" altLang="en-US" sz="1200" b="0" i="0" dirty="0">
                <a:solidFill>
                  <a:srgbClr val="000000"/>
                </a:solidFill>
                <a:effectLst/>
                <a:latin typeface="游ゴシック体"/>
              </a:rPr>
              <a:t>など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游ゴシック体"/>
              </a:rPr>
              <a:t>14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游ゴシック体"/>
              </a:rPr>
              <a:t>冠を獲得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6096AC4F-EE7D-F2C8-D44C-640301C13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6095" y="4588397"/>
            <a:ext cx="792000" cy="1332001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6D8A0E5-7ACB-1EB3-3B3E-A9092382953F}"/>
              </a:ext>
            </a:extLst>
          </p:cNvPr>
          <p:cNvSpPr txBox="1"/>
          <p:nvPr/>
        </p:nvSpPr>
        <p:spPr>
          <a:xfrm rot="21259629">
            <a:off x="4465858" y="1321536"/>
            <a:ext cx="168450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b="0" i="0" dirty="0">
                <a:solidFill>
                  <a:srgbClr val="0F1111"/>
                </a:solidFill>
                <a:effectLst/>
                <a:highlight>
                  <a:srgbClr val="FFFFFF"/>
                </a:highlight>
                <a:latin typeface="Hiragino Kaku Gothic ProN"/>
              </a:rPr>
              <a:t>人工知能は</a:t>
            </a:r>
            <a:endParaRPr lang="en-US" altLang="ja-JP" sz="1400" b="0" i="0" dirty="0">
              <a:solidFill>
                <a:srgbClr val="0F1111"/>
              </a:solidFill>
              <a:effectLst/>
              <a:highlight>
                <a:srgbClr val="FFFFFF"/>
              </a:highlight>
              <a:latin typeface="Hiragino Kaku Gothic ProN"/>
            </a:endParaRPr>
          </a:p>
          <a:p>
            <a:r>
              <a:rPr lang="ja-JP" altLang="en-US" sz="1400" b="0" i="0" dirty="0">
                <a:solidFill>
                  <a:srgbClr val="0F1111"/>
                </a:solidFill>
                <a:effectLst/>
                <a:highlight>
                  <a:srgbClr val="FFFFFF"/>
                </a:highlight>
                <a:latin typeface="Hiragino Kaku Gothic ProN"/>
              </a:rPr>
              <a:t>罪を裁けるのか？</a:t>
            </a:r>
            <a:endParaRPr lang="ja-JP" altLang="en-US" sz="14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EE22062-B5BC-89D1-27A7-35BC560899F8}"/>
              </a:ext>
            </a:extLst>
          </p:cNvPr>
          <p:cNvSpPr txBox="1"/>
          <p:nvPr/>
        </p:nvSpPr>
        <p:spPr>
          <a:xfrm>
            <a:off x="4060031" y="2221631"/>
            <a:ext cx="229264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900" b="0" i="0" dirty="0">
                <a:solidFill>
                  <a:srgbClr val="313131"/>
                </a:solidFill>
                <a:effectLst/>
                <a:latin typeface="BlinkMacSystemFont"/>
              </a:rPr>
              <a:t>女性にはいつだってもやもやする諸問題があります。いったいいつからババアでおばさんなのか、カワイイについて、男女間の友情についてなど</a:t>
            </a:r>
            <a:r>
              <a:rPr lang="en-US" altLang="ja-JP" sz="900" b="0" i="0" dirty="0">
                <a:solidFill>
                  <a:srgbClr val="313131"/>
                </a:solidFill>
                <a:effectLst/>
                <a:latin typeface="BlinkMacSystemFont"/>
              </a:rPr>
              <a:t>……</a:t>
            </a:r>
            <a:endParaRPr lang="ja-JP" altLang="en-US" sz="900" dirty="0"/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4C19754A-250C-49D0-991C-BF614541AFF5}"/>
              </a:ext>
            </a:extLst>
          </p:cNvPr>
          <p:cNvSpPr/>
          <p:nvPr/>
        </p:nvSpPr>
        <p:spPr>
          <a:xfrm rot="9068013">
            <a:off x="3880170" y="2710459"/>
            <a:ext cx="196609" cy="212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03D29F2-9A46-DEC5-E216-AF0BE1FCEF28}"/>
              </a:ext>
            </a:extLst>
          </p:cNvPr>
          <p:cNvSpPr txBox="1"/>
          <p:nvPr/>
        </p:nvSpPr>
        <p:spPr>
          <a:xfrm>
            <a:off x="4164050" y="3175079"/>
            <a:ext cx="2292643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900" b="0" i="0" dirty="0">
                <a:solidFill>
                  <a:srgbClr val="0F1111"/>
                </a:solidFill>
                <a:effectLst/>
                <a:latin typeface="Hiragino Kaku Gothic ProN"/>
              </a:rPr>
              <a:t>妹に対して道ならぬ行為をはたらき、それを悔いてグレた兄の心の軌跡</a:t>
            </a:r>
            <a:r>
              <a:rPr lang="en-US" altLang="ja-JP" sz="900" b="0" i="0" dirty="0">
                <a:solidFill>
                  <a:srgbClr val="0F1111"/>
                </a:solidFill>
                <a:effectLst/>
                <a:latin typeface="Hiragino Kaku Gothic ProN"/>
              </a:rPr>
              <a:t>『</a:t>
            </a:r>
            <a:r>
              <a:rPr lang="ja-JP" altLang="en-US" sz="900" b="0" i="0" dirty="0">
                <a:solidFill>
                  <a:srgbClr val="0F1111"/>
                </a:solidFill>
                <a:effectLst/>
                <a:latin typeface="Hiragino Kaku Gothic ProN"/>
              </a:rPr>
              <a:t>あんちゃん</a:t>
            </a:r>
            <a:r>
              <a:rPr lang="en-US" altLang="ja-JP" sz="900" b="0" i="0" dirty="0">
                <a:solidFill>
                  <a:srgbClr val="0F1111"/>
                </a:solidFill>
                <a:effectLst/>
                <a:latin typeface="Hiragino Kaku Gothic ProN"/>
              </a:rPr>
              <a:t>』</a:t>
            </a:r>
            <a:r>
              <a:rPr lang="ja-JP" altLang="en-US" sz="900" b="0" i="0" dirty="0">
                <a:solidFill>
                  <a:srgbClr val="0F1111"/>
                </a:solidFill>
                <a:effectLst/>
                <a:latin typeface="Hiragino Kaku Gothic ProN"/>
              </a:rPr>
              <a:t>。女であるのに男だと偽って育てられた者の悲劇</a:t>
            </a:r>
            <a:r>
              <a:rPr lang="en-US" altLang="ja-JP" sz="900" b="0" i="0" dirty="0">
                <a:solidFill>
                  <a:srgbClr val="0F1111"/>
                </a:solidFill>
                <a:effectLst/>
                <a:latin typeface="Hiragino Kaku Gothic ProN"/>
              </a:rPr>
              <a:t>『</a:t>
            </a:r>
            <a:r>
              <a:rPr lang="ja-JP" altLang="en-US" sz="900" b="0" i="0" dirty="0">
                <a:solidFill>
                  <a:srgbClr val="0F1111"/>
                </a:solidFill>
                <a:effectLst/>
                <a:latin typeface="Hiragino Kaku Gothic ProN"/>
              </a:rPr>
              <a:t>菊千代抄</a:t>
            </a:r>
            <a:r>
              <a:rPr lang="en-US" altLang="ja-JP" sz="900" b="0" i="0" dirty="0">
                <a:solidFill>
                  <a:srgbClr val="0F1111"/>
                </a:solidFill>
                <a:effectLst/>
                <a:latin typeface="Hiragino Kaku Gothic ProN"/>
              </a:rPr>
              <a:t>』</a:t>
            </a:r>
            <a:r>
              <a:rPr lang="ja-JP" altLang="en-US" sz="900" b="0" i="0" dirty="0">
                <a:solidFill>
                  <a:srgbClr val="0F1111"/>
                </a:solidFill>
                <a:effectLst/>
                <a:latin typeface="Hiragino Kaku Gothic ProN"/>
              </a:rPr>
              <a:t>。ほかに</a:t>
            </a:r>
            <a:r>
              <a:rPr lang="en-US" altLang="ja-JP" sz="900" b="0" i="0" dirty="0">
                <a:solidFill>
                  <a:srgbClr val="0F1111"/>
                </a:solidFill>
                <a:effectLst/>
                <a:latin typeface="Hiragino Kaku Gothic ProN"/>
              </a:rPr>
              <a:t>『</a:t>
            </a:r>
            <a:r>
              <a:rPr lang="ja-JP" altLang="en-US" sz="900" b="0" i="0" dirty="0">
                <a:solidFill>
                  <a:srgbClr val="0F1111"/>
                </a:solidFill>
                <a:effectLst/>
                <a:latin typeface="Hiragino Kaku Gothic ProN"/>
              </a:rPr>
              <a:t>思い違い物語</a:t>
            </a:r>
            <a:r>
              <a:rPr lang="en-US" altLang="ja-JP" sz="900" b="0" i="0" dirty="0">
                <a:solidFill>
                  <a:srgbClr val="0F1111"/>
                </a:solidFill>
                <a:effectLst/>
                <a:latin typeface="Hiragino Kaku Gothic ProN"/>
              </a:rPr>
              <a:t>』『</a:t>
            </a:r>
            <a:r>
              <a:rPr lang="ja-JP" altLang="en-US" sz="900" b="0" i="0" dirty="0">
                <a:solidFill>
                  <a:srgbClr val="0F1111"/>
                </a:solidFill>
                <a:effectLst/>
                <a:latin typeface="Hiragino Kaku Gothic ProN"/>
              </a:rPr>
              <a:t>七日七夜</a:t>
            </a:r>
            <a:r>
              <a:rPr lang="en-US" altLang="ja-JP" sz="900" b="0" i="0" dirty="0">
                <a:solidFill>
                  <a:srgbClr val="0F1111"/>
                </a:solidFill>
                <a:effectLst/>
                <a:latin typeface="Hiragino Kaku Gothic ProN"/>
              </a:rPr>
              <a:t>』『</a:t>
            </a:r>
            <a:r>
              <a:rPr lang="ja-JP" altLang="en-US" sz="900" b="0" i="0" dirty="0">
                <a:solidFill>
                  <a:srgbClr val="0F1111"/>
                </a:solidFill>
                <a:effectLst/>
                <a:latin typeface="Hiragino Kaku Gothic ProN"/>
              </a:rPr>
              <a:t>ひとでなし</a:t>
            </a:r>
            <a:r>
              <a:rPr lang="en-US" altLang="ja-JP" sz="900" b="0" i="0" dirty="0">
                <a:solidFill>
                  <a:srgbClr val="0F1111"/>
                </a:solidFill>
                <a:effectLst/>
                <a:latin typeface="Hiragino Kaku Gothic ProN"/>
              </a:rPr>
              <a:t>』</a:t>
            </a:r>
            <a:r>
              <a:rPr lang="ja-JP" altLang="en-US" sz="900" b="0" i="0" dirty="0">
                <a:solidFill>
                  <a:srgbClr val="0F1111"/>
                </a:solidFill>
                <a:effectLst/>
                <a:latin typeface="Hiragino Kaku Gothic ProN"/>
              </a:rPr>
              <a:t>など、秀作八編。</a:t>
            </a:r>
            <a:endParaRPr lang="ja-JP" altLang="en-US" sz="900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BB4F55F-7EA6-4F3E-4D24-9C72640FF816}"/>
              </a:ext>
            </a:extLst>
          </p:cNvPr>
          <p:cNvSpPr txBox="1"/>
          <p:nvPr/>
        </p:nvSpPr>
        <p:spPr>
          <a:xfrm>
            <a:off x="4569954" y="5991117"/>
            <a:ext cx="1908000" cy="13388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900" b="0" i="0" dirty="0">
                <a:solidFill>
                  <a:srgbClr val="0F1111"/>
                </a:solidFill>
                <a:effectLst/>
                <a:latin typeface="Hiragino Kaku Gothic ProN"/>
              </a:rPr>
              <a:t>男女平等だとみんなは言うけれど、それって本当</a:t>
            </a:r>
            <a:r>
              <a:rPr lang="en-US" altLang="ja-JP" sz="900" b="0" i="0" dirty="0">
                <a:solidFill>
                  <a:srgbClr val="0F1111"/>
                </a:solidFill>
                <a:effectLst/>
                <a:latin typeface="Hiragino Kaku Gothic ProN"/>
              </a:rPr>
              <a:t>? </a:t>
            </a:r>
            <a:r>
              <a:rPr lang="ja-JP" altLang="en-US" sz="900" b="0" i="0" dirty="0">
                <a:solidFill>
                  <a:srgbClr val="0F1111"/>
                </a:solidFill>
                <a:effectLst/>
                <a:latin typeface="Hiragino Kaku Gothic ProN"/>
              </a:rPr>
              <a:t>いまだに、女性蔑視を続ける勢力がいるとかいないとか。男は台所に入らない、女性はお酌をしろ、兄よりいい大学にいくな</a:t>
            </a:r>
            <a:r>
              <a:rPr lang="en-US" altLang="ja-JP" sz="900" b="0" i="0" dirty="0">
                <a:solidFill>
                  <a:srgbClr val="0F1111"/>
                </a:solidFill>
                <a:effectLst/>
                <a:latin typeface="Hiragino Kaku Gothic ProN"/>
              </a:rPr>
              <a:t>etc.</a:t>
            </a:r>
            <a:r>
              <a:rPr lang="ja-JP" altLang="en-US" sz="900" b="0" i="0" dirty="0">
                <a:solidFill>
                  <a:srgbClr val="0F1111"/>
                </a:solidFill>
                <a:effectLst/>
                <a:latin typeface="Hiragino Kaku Gothic ProN"/>
              </a:rPr>
              <a:t>。九州出身の作者が、幼いころから感じていた九州男児</a:t>
            </a:r>
            <a:r>
              <a:rPr lang="en-US" altLang="ja-JP" sz="900" b="0" i="0" dirty="0">
                <a:solidFill>
                  <a:srgbClr val="0F1111"/>
                </a:solidFill>
                <a:effectLst/>
                <a:latin typeface="Hiragino Kaku Gothic ProN"/>
              </a:rPr>
              <a:t>&amp;</a:t>
            </a:r>
            <a:r>
              <a:rPr lang="ja-JP" altLang="en-US" sz="900" b="0" i="0" dirty="0">
                <a:solidFill>
                  <a:srgbClr val="0F1111"/>
                </a:solidFill>
                <a:effectLst/>
                <a:latin typeface="Hiragino Kaku Gothic ProN"/>
              </a:rPr>
              <a:t>九州の家庭への違和感、経験してきたエピソードを激白</a:t>
            </a:r>
            <a:r>
              <a:rPr lang="en-US" altLang="ja-JP" sz="900" b="0" i="0" dirty="0">
                <a:solidFill>
                  <a:srgbClr val="0F1111"/>
                </a:solidFill>
                <a:effectLst/>
                <a:latin typeface="Hiragino Kaku Gothic ProN"/>
              </a:rPr>
              <a:t>!</a:t>
            </a:r>
            <a:endParaRPr lang="ja-JP" altLang="en-US" sz="900" dirty="0"/>
          </a:p>
        </p:txBody>
      </p:sp>
      <p:sp>
        <p:nvSpPr>
          <p:cNvPr id="16" name="矢印: 右 15">
            <a:extLst>
              <a:ext uri="{FF2B5EF4-FFF2-40B4-BE49-F238E27FC236}">
                <a16:creationId xmlns:a16="http://schemas.microsoft.com/office/drawing/2014/main" id="{67156EB5-ACEC-EB9D-F7B6-EF304B0AB6CF}"/>
              </a:ext>
            </a:extLst>
          </p:cNvPr>
          <p:cNvSpPr/>
          <p:nvPr/>
        </p:nvSpPr>
        <p:spPr>
          <a:xfrm rot="10800000">
            <a:off x="4421102" y="6891954"/>
            <a:ext cx="196609" cy="212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9B5E4451-0449-6A16-7A31-E18272F32A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3494" y="9812915"/>
            <a:ext cx="1658973" cy="375569"/>
          </a:xfrm>
          <a:prstGeom prst="rect">
            <a:avLst/>
          </a:prstGeom>
        </p:spPr>
      </p:pic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78111B4-5DA6-CEE6-9A4B-8D5A69F0EEA3}"/>
              </a:ext>
            </a:extLst>
          </p:cNvPr>
          <p:cNvSpPr txBox="1"/>
          <p:nvPr/>
        </p:nvSpPr>
        <p:spPr>
          <a:xfrm>
            <a:off x="-9020" y="9457852"/>
            <a:ext cx="1259263" cy="10618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900" b="0" i="0" dirty="0">
                <a:solidFill>
                  <a:srgbClr val="0F1111"/>
                </a:solidFill>
                <a:effectLst/>
                <a:latin typeface="Hiragino Kaku Gothic ProN"/>
              </a:rPr>
              <a:t>1900</a:t>
            </a:r>
            <a:r>
              <a:rPr lang="ja-JP" altLang="en-US" sz="900" b="0" i="0" dirty="0">
                <a:solidFill>
                  <a:srgbClr val="0F1111"/>
                </a:solidFill>
                <a:effectLst/>
                <a:latin typeface="Hiragino Kaku Gothic ProN"/>
              </a:rPr>
              <a:t>年代のカナダを舞台に、電話の発明家とし知られるアレクサンダー・グラハム・ベル氏と少年の交流を描いた歴史フィクション。</a:t>
            </a:r>
            <a:endParaRPr lang="ja-JP" altLang="en-US" sz="900" dirty="0"/>
          </a:p>
        </p:txBody>
      </p:sp>
      <p:sp>
        <p:nvSpPr>
          <p:cNvPr id="30" name="矢印: 右 29">
            <a:extLst>
              <a:ext uri="{FF2B5EF4-FFF2-40B4-BE49-F238E27FC236}">
                <a16:creationId xmlns:a16="http://schemas.microsoft.com/office/drawing/2014/main" id="{34444689-C2A1-6C2E-3876-8BE328AD34B4}"/>
              </a:ext>
            </a:extLst>
          </p:cNvPr>
          <p:cNvSpPr/>
          <p:nvPr/>
        </p:nvSpPr>
        <p:spPr>
          <a:xfrm>
            <a:off x="1110096" y="10227027"/>
            <a:ext cx="196609" cy="212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0DA07F4-E01E-C241-0E9A-C2CECF0865FB}"/>
              </a:ext>
            </a:extLst>
          </p:cNvPr>
          <p:cNvSpPr txBox="1"/>
          <p:nvPr/>
        </p:nvSpPr>
        <p:spPr>
          <a:xfrm>
            <a:off x="18242" y="3785463"/>
            <a:ext cx="1358260" cy="923330"/>
          </a:xfrm>
          <a:prstGeom prst="rect">
            <a:avLst/>
          </a:prstGeom>
          <a:solidFill>
            <a:srgbClr val="FF99CC">
              <a:alpha val="43137"/>
            </a:srgbClr>
          </a:solidFill>
        </p:spPr>
        <p:txBody>
          <a:bodyPr wrap="square">
            <a:spAutoFit/>
          </a:bodyPr>
          <a:lstStyle/>
          <a:p>
            <a:r>
              <a:rPr lang="en-US" altLang="ja-JP" sz="900" i="0" dirty="0">
                <a:solidFill>
                  <a:srgbClr val="0F1111"/>
                </a:solidFill>
                <a:effectLst/>
                <a:latin typeface="+mn-ea"/>
              </a:rPr>
              <a:t>『</a:t>
            </a:r>
            <a:r>
              <a:rPr lang="ja-JP" altLang="en-US" sz="900" i="0" dirty="0">
                <a:solidFill>
                  <a:srgbClr val="0F1111"/>
                </a:solidFill>
                <a:effectLst/>
                <a:latin typeface="+mn-ea"/>
              </a:rPr>
              <a:t>彼氏にフラれちゃいました。マイメロちゃんなら、どうやって忘れますか</a:t>
            </a:r>
            <a:r>
              <a:rPr lang="en-US" altLang="ja-JP" sz="900" i="0" dirty="0">
                <a:solidFill>
                  <a:srgbClr val="0F1111"/>
                </a:solidFill>
                <a:effectLst/>
                <a:latin typeface="+mn-ea"/>
              </a:rPr>
              <a:t>?』</a:t>
            </a:r>
            <a:r>
              <a:rPr lang="ja-JP" altLang="en-US" sz="900" i="0" dirty="0">
                <a:solidFill>
                  <a:srgbClr val="0F1111"/>
                </a:solidFill>
                <a:effectLst/>
                <a:latin typeface="+mn-ea"/>
              </a:rPr>
              <a:t>マイメロディがあなたのお悩みにおこたえするよ</a:t>
            </a:r>
            <a:r>
              <a:rPr lang="en-US" altLang="ja-JP" sz="900" i="0" dirty="0">
                <a:solidFill>
                  <a:srgbClr val="0F1111"/>
                </a:solidFill>
                <a:effectLst/>
                <a:latin typeface="+mn-ea"/>
              </a:rPr>
              <a:t>!</a:t>
            </a:r>
            <a:endParaRPr lang="ja-JP" altLang="en-US" sz="900" dirty="0">
              <a:latin typeface="+mn-ea"/>
            </a:endParaRPr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D6B6D6F9-A350-700A-7C8C-7995F80E75CC}"/>
              </a:ext>
            </a:extLst>
          </p:cNvPr>
          <p:cNvSpPr/>
          <p:nvPr/>
        </p:nvSpPr>
        <p:spPr>
          <a:xfrm rot="1234946">
            <a:off x="1219829" y="4602413"/>
            <a:ext cx="196609" cy="212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C2A56C3-630A-19FF-1392-1E44B087CD56}"/>
              </a:ext>
            </a:extLst>
          </p:cNvPr>
          <p:cNvSpPr txBox="1"/>
          <p:nvPr/>
        </p:nvSpPr>
        <p:spPr>
          <a:xfrm>
            <a:off x="3643408" y="9394129"/>
            <a:ext cx="1127664" cy="784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ja-JP" altLang="en-US" sz="900" i="0" dirty="0">
                <a:solidFill>
                  <a:srgbClr val="0F1111"/>
                </a:solidFill>
                <a:effectLst/>
                <a:latin typeface="Hiragino Kaku Gothic ProN"/>
              </a:rPr>
              <a:t>小学生の教科書に出てくる物語として、長年親しまれているモンゴルの物語</a:t>
            </a:r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A7AE6A7A-CD04-3EEE-224D-EC13F4260A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6608" y="10178959"/>
            <a:ext cx="1658973" cy="431472"/>
          </a:xfrm>
          <a:prstGeom prst="rect">
            <a:avLst/>
          </a:prstGeom>
        </p:spPr>
      </p:pic>
      <p:sp>
        <p:nvSpPr>
          <p:cNvPr id="52" name="矢印: 右 51">
            <a:extLst>
              <a:ext uri="{FF2B5EF4-FFF2-40B4-BE49-F238E27FC236}">
                <a16:creationId xmlns:a16="http://schemas.microsoft.com/office/drawing/2014/main" id="{18A23FC7-5FD4-053C-B086-8D9C6D2686BC}"/>
              </a:ext>
            </a:extLst>
          </p:cNvPr>
          <p:cNvSpPr/>
          <p:nvPr/>
        </p:nvSpPr>
        <p:spPr>
          <a:xfrm rot="10800000">
            <a:off x="3459765" y="9851514"/>
            <a:ext cx="196609" cy="212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6A12089-2288-71CC-95A3-0D060256B0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494" y="8356970"/>
            <a:ext cx="1460774" cy="133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055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4696</TotalTime>
  <Words>494</Words>
  <Application>Microsoft Office PowerPoint</Application>
  <PresentationFormat>B4 (ISO) 250x353 mm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BlinkMacSystemFont</vt:lpstr>
      <vt:lpstr>HGP創英角ｺﾞｼｯｸUB</vt:lpstr>
      <vt:lpstr>HG創英角ｺﾞｼｯｸUB</vt:lpstr>
      <vt:lpstr>Hiragino Kaku Gothic ProN</vt:lpstr>
      <vt:lpstr>游ゴシック</vt:lpstr>
      <vt:lpstr>游ゴシック体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南センター</dc:creator>
  <cp:lastModifiedBy>久保 横浜市南センター</cp:lastModifiedBy>
  <cp:revision>184</cp:revision>
  <cp:lastPrinted>2024-04-22T07:28:44Z</cp:lastPrinted>
  <dcterms:created xsi:type="dcterms:W3CDTF">2021-08-15T01:45:37Z</dcterms:created>
  <dcterms:modified xsi:type="dcterms:W3CDTF">2024-04-23T07:44:17Z</dcterms:modified>
</cp:coreProperties>
</file>